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63" r:id="rId3"/>
    <p:sldId id="270" r:id="rId4"/>
    <p:sldId id="264" r:id="rId5"/>
    <p:sldId id="273" r:id="rId6"/>
    <p:sldId id="265" r:id="rId7"/>
    <p:sldId id="266" r:id="rId8"/>
    <p:sldId id="267" r:id="rId9"/>
    <p:sldId id="271" r:id="rId10"/>
    <p:sldId id="272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24B8CE-EF4B-43B2-8F81-A9DEBC8B532A}" type="datetimeFigureOut">
              <a:rPr lang="en-US" smtClean="0"/>
              <a:t>11/22/2024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C8B70C-5736-4B92-A2D4-B8AB519491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4292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C8B70C-5736-4B92-A2D4-B8AB5194917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763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A2A93-0E4E-4FAF-A21B-469DB1E4180C}" type="datetimeFigureOut">
              <a:rPr lang="en-US" smtClean="0"/>
              <a:t>11/22/2024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87456-067E-477F-AB3C-C46E9D1F3A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4818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A2A93-0E4E-4FAF-A21B-469DB1E4180C}" type="datetimeFigureOut">
              <a:rPr lang="en-US" smtClean="0"/>
              <a:t>11/22/2024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87456-067E-477F-AB3C-C46E9D1F3A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1751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A2A93-0E4E-4FAF-A21B-469DB1E4180C}" type="datetimeFigureOut">
              <a:rPr lang="en-US" smtClean="0"/>
              <a:t>11/22/2024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87456-067E-477F-AB3C-C46E9D1F3A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17288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A2A93-0E4E-4FAF-A21B-469DB1E4180C}" type="datetimeFigureOut">
              <a:rPr lang="en-US" smtClean="0"/>
              <a:t>11/22/2024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87456-067E-477F-AB3C-C46E9D1F3A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3243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A2A93-0E4E-4FAF-A21B-469DB1E4180C}" type="datetimeFigureOut">
              <a:rPr lang="en-US" smtClean="0"/>
              <a:t>11/22/2024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87456-067E-477F-AB3C-C46E9D1F3A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5620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A2A93-0E4E-4FAF-A21B-469DB1E4180C}" type="datetimeFigureOut">
              <a:rPr lang="en-US" smtClean="0"/>
              <a:t>11/22/2024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87456-067E-477F-AB3C-C46E9D1F3A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8483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A2A93-0E4E-4FAF-A21B-469DB1E4180C}" type="datetimeFigureOut">
              <a:rPr lang="en-US" smtClean="0"/>
              <a:t>11/22/2024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87456-067E-477F-AB3C-C46E9D1F3A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1231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A2A93-0E4E-4FAF-A21B-469DB1E4180C}" type="datetimeFigureOut">
              <a:rPr lang="en-US" smtClean="0"/>
              <a:t>11/22/2024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87456-067E-477F-AB3C-C46E9D1F3A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2861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A2A93-0E4E-4FAF-A21B-469DB1E4180C}" type="datetimeFigureOut">
              <a:rPr lang="en-US" smtClean="0"/>
              <a:t>11/22/2024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87456-067E-477F-AB3C-C46E9D1F3A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3688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A2A93-0E4E-4FAF-A21B-469DB1E4180C}" type="datetimeFigureOut">
              <a:rPr lang="en-US" smtClean="0"/>
              <a:t>11/22/2024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87456-067E-477F-AB3C-C46E9D1F3A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7173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A2A93-0E4E-4FAF-A21B-469DB1E4180C}" type="datetimeFigureOut">
              <a:rPr lang="en-US" smtClean="0"/>
              <a:t>11/22/2024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87456-067E-477F-AB3C-C46E9D1F3A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0084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AA2A93-0E4E-4FAF-A21B-469DB1E4180C}" type="datetimeFigureOut">
              <a:rPr lang="en-US" smtClean="0"/>
              <a:t>11/22/2024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087456-067E-477F-AB3C-C46E9D1F3A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880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package" Target="../embeddings/Microsoft_Excel_Worksheet4.xlsx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package" Target="../embeddings/Microsoft_Excel_Worksheet.xlsx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package" Target="../embeddings/Microsoft_Excel_Worksheet1.xlsx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package" Target="../embeddings/Microsoft_Excel_Worksheet2.xlsx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package" Target="../embeddings/Microsoft_Excel_Worksheet3.xlsx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r-Latn-RS" sz="2800" dirty="0"/>
              <a:t>DRUGI REBALANSA FINANSIJSKOG PLANA ZA 2024.GODINU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sr-Latn-RS" sz="7600" dirty="0">
                <a:solidFill>
                  <a:srgbClr val="C00000"/>
                </a:solidFill>
              </a:rPr>
              <a:t>Univerzitet u Beogradu </a:t>
            </a:r>
          </a:p>
          <a:p>
            <a:r>
              <a:rPr lang="sr-Latn-RS" sz="7600" dirty="0">
                <a:solidFill>
                  <a:srgbClr val="C00000"/>
                </a:solidFill>
              </a:rPr>
              <a:t>Fizički fakultet</a:t>
            </a:r>
          </a:p>
          <a:p>
            <a:endParaRPr lang="sr-Latn-RS" dirty="0">
              <a:solidFill>
                <a:srgbClr val="C00000"/>
              </a:solidFill>
            </a:endParaRPr>
          </a:p>
          <a:p>
            <a:endParaRPr lang="sr-Latn-RS" dirty="0">
              <a:solidFill>
                <a:srgbClr val="C00000"/>
              </a:solidFill>
            </a:endParaRPr>
          </a:p>
          <a:p>
            <a:r>
              <a:rPr lang="sr-Latn-RS" sz="2300" dirty="0">
                <a:solidFill>
                  <a:schemeClr val="tx1"/>
                </a:solidFill>
              </a:rPr>
              <a:t>Beograd</a:t>
            </a:r>
            <a:r>
              <a:rPr lang="sr-Latn-RS" sz="2300">
                <a:solidFill>
                  <a:schemeClr val="tx1"/>
                </a:solidFill>
              </a:rPr>
              <a:t>, 22/11/2024</a:t>
            </a:r>
            <a:endParaRPr lang="sr-Latn-RS" sz="2300" dirty="0">
              <a:solidFill>
                <a:schemeClr val="tx1"/>
              </a:solidFill>
            </a:endParaRPr>
          </a:p>
          <a:p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335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108F3081-ABA1-06B3-D8EF-1B362498AD5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75444982"/>
              </p:ext>
            </p:extLst>
          </p:nvPr>
        </p:nvGraphicFramePr>
        <p:xfrm>
          <a:off x="238125" y="1138238"/>
          <a:ext cx="8667750" cy="458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2" imgW="8667887" imgH="4581538" progId="Excel.Sheet.12">
                  <p:embed/>
                </p:oleObj>
              </mc:Choice>
              <mc:Fallback>
                <p:oleObj name="Worksheet" r:id="rId2" imgW="8667887" imgH="4581538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238125" y="1138238"/>
                        <a:ext cx="8667750" cy="4581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628389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5C973A-3D6E-6F19-DD1E-2F852D1552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sz="2400" dirty="0"/>
              <a:t>RAZLOZI ZA REBALANS FINANSIJSKOG PLANA</a:t>
            </a:r>
            <a:endParaRPr lang="en-US" sz="2400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7CE44F4D-FC5D-5469-D59A-E1351C7BD5E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20380250"/>
              </p:ext>
            </p:extLst>
          </p:nvPr>
        </p:nvGraphicFramePr>
        <p:xfrm>
          <a:off x="457200" y="1484784"/>
          <a:ext cx="8229599" cy="4248478"/>
        </p:xfrm>
        <a:graphic>
          <a:graphicData uri="http://schemas.openxmlformats.org/drawingml/2006/table">
            <a:tbl>
              <a:tblPr/>
              <a:tblGrid>
                <a:gridCol w="651849">
                  <a:extLst>
                    <a:ext uri="{9D8B030D-6E8A-4147-A177-3AD203B41FA5}">
                      <a16:colId xmlns:a16="http://schemas.microsoft.com/office/drawing/2014/main" val="3389908325"/>
                    </a:ext>
                  </a:extLst>
                </a:gridCol>
                <a:gridCol w="660903">
                  <a:extLst>
                    <a:ext uri="{9D8B030D-6E8A-4147-A177-3AD203B41FA5}">
                      <a16:colId xmlns:a16="http://schemas.microsoft.com/office/drawing/2014/main" val="2507620555"/>
                    </a:ext>
                  </a:extLst>
                </a:gridCol>
                <a:gridCol w="2670772">
                  <a:extLst>
                    <a:ext uri="{9D8B030D-6E8A-4147-A177-3AD203B41FA5}">
                      <a16:colId xmlns:a16="http://schemas.microsoft.com/office/drawing/2014/main" val="4230202722"/>
                    </a:ext>
                  </a:extLst>
                </a:gridCol>
                <a:gridCol w="1059256">
                  <a:extLst>
                    <a:ext uri="{9D8B030D-6E8A-4147-A177-3AD203B41FA5}">
                      <a16:colId xmlns:a16="http://schemas.microsoft.com/office/drawing/2014/main" val="2321977961"/>
                    </a:ext>
                  </a:extLst>
                </a:gridCol>
                <a:gridCol w="869132">
                  <a:extLst>
                    <a:ext uri="{9D8B030D-6E8A-4147-A177-3AD203B41FA5}">
                      <a16:colId xmlns:a16="http://schemas.microsoft.com/office/drawing/2014/main" val="3900299376"/>
                    </a:ext>
                  </a:extLst>
                </a:gridCol>
                <a:gridCol w="1339913">
                  <a:extLst>
                    <a:ext uri="{9D8B030D-6E8A-4147-A177-3AD203B41FA5}">
                      <a16:colId xmlns:a16="http://schemas.microsoft.com/office/drawing/2014/main" val="2177029743"/>
                    </a:ext>
                  </a:extLst>
                </a:gridCol>
                <a:gridCol w="977774">
                  <a:extLst>
                    <a:ext uri="{9D8B030D-6E8A-4147-A177-3AD203B41FA5}">
                      <a16:colId xmlns:a16="http://schemas.microsoft.com/office/drawing/2014/main" val="2380634965"/>
                    </a:ext>
                  </a:extLst>
                </a:gridCol>
              </a:tblGrid>
              <a:tr h="326806">
                <a:tc gridSpan="7">
                  <a:txBody>
                    <a:bodyPr/>
                    <a:lstStyle/>
                    <a:p>
                      <a:pPr algn="l" fontAlgn="b"/>
                      <a:r>
                        <a:rPr lang="sr-Latn-R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Da bi se plan uskladio sa novim zahtevima na pojedinim pozicijama neophodno je izvršiti korekciju (povećanje/smanjenje)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0" marR="9050" marT="90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3431397"/>
                  </a:ext>
                </a:extLst>
              </a:tr>
              <a:tr h="326806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0" marR="9050" marT="90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0" marR="9050" marT="90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0" marR="9050" marT="90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0" marR="9050" marT="90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0" marR="9050" marT="90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0" marR="9050" marT="90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0" marR="9050" marT="90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38252625"/>
                  </a:ext>
                </a:extLst>
              </a:tr>
              <a:tr h="326806">
                <a:tc gridSpan="3"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Stavke koje su veće od planiranih:</a:t>
                      </a:r>
                    </a:p>
                  </a:txBody>
                  <a:tcPr marL="9050" marR="9050" marT="90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0" marR="9050" marT="90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0" marR="9050" marT="90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0" marR="9050" marT="90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0" marR="9050" marT="90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53579311"/>
                  </a:ext>
                </a:extLst>
              </a:tr>
              <a:tr h="32680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1)</a:t>
                      </a:r>
                    </a:p>
                  </a:txBody>
                  <a:tcPr marL="9050" marR="9050" marT="90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k-to 4233</a:t>
                      </a:r>
                    </a:p>
                  </a:txBody>
                  <a:tcPr marL="9050" marR="9050" marT="90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usluge obrazovanja i usavršavanja zaposlenih-sopstvena sredstva- plaćene su zaostale članarine Društvu fizičara Srbije</a:t>
                      </a:r>
                    </a:p>
                  </a:txBody>
                  <a:tcPr marL="9050" marR="9050" marT="90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9043847"/>
                  </a:ext>
                </a:extLst>
              </a:tr>
              <a:tr h="326806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0" marR="9050" marT="90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0" marR="9050" marT="90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kao i kotizacije za zaposlene plaćene sa sredstava projekata Prof.Đurđević</a:t>
                      </a:r>
                    </a:p>
                  </a:txBody>
                  <a:tcPr marL="9050" marR="9050" marT="90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0" marR="9050" marT="90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0" marR="9050" marT="90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46312311"/>
                  </a:ext>
                </a:extLst>
              </a:tr>
              <a:tr h="32680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2)</a:t>
                      </a:r>
                    </a:p>
                  </a:txBody>
                  <a:tcPr marL="9050" marR="9050" marT="90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k-to 4239</a:t>
                      </a:r>
                    </a:p>
                  </a:txBody>
                  <a:tcPr marL="9050" marR="9050" marT="90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ostale opšte usluge- ugovori o delu koji su isplaćivani za poslove koji nisu u sistematizaciji radnih mesta</a:t>
                      </a:r>
                    </a:p>
                  </a:txBody>
                  <a:tcPr marL="9050" marR="9050" marT="90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0" marR="9050" marT="90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12442370"/>
                  </a:ext>
                </a:extLst>
              </a:tr>
              <a:tr h="326806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0" marR="9050" marT="90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0" marR="9050" marT="90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0" marR="9050" marT="90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0" marR="9050" marT="90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0" marR="9050" marT="90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0" marR="9050" marT="90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0" marR="9050" marT="90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34924383"/>
                  </a:ext>
                </a:extLst>
              </a:tr>
              <a:tr h="32680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3)</a:t>
                      </a:r>
                    </a:p>
                  </a:txBody>
                  <a:tcPr marL="9050" marR="9050" marT="90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k-to 4242</a:t>
                      </a:r>
                    </a:p>
                  </a:txBody>
                  <a:tcPr marL="9050" marR="9050" marT="90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usluge obrazovanja, kulture i sporta -prema tumačenju časopisa Obrazovni informator isplate istraživačima za </a:t>
                      </a:r>
                    </a:p>
                  </a:txBody>
                  <a:tcPr marL="9050" marR="9050" marT="90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3829846"/>
                  </a:ext>
                </a:extLst>
              </a:tr>
              <a:tr h="326806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0" marR="9050" marT="90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0" marR="9050" marT="90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projekte Fonda za nauku sa konta 4235 prebačene na konto 4242</a:t>
                      </a:r>
                    </a:p>
                  </a:txBody>
                  <a:tcPr marL="9050" marR="9050" marT="90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0" marR="9050" marT="90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0" marR="9050" marT="90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0" marR="9050" marT="90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86860434"/>
                  </a:ext>
                </a:extLst>
              </a:tr>
              <a:tr h="326806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0" marR="9050" marT="90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0" marR="9050" marT="90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 izvora sopstvenih sredstava Društvu fizičara je isplaćeno 800.000 za organizovanje takmičenja iz fizike</a:t>
                      </a:r>
                    </a:p>
                  </a:txBody>
                  <a:tcPr marL="9050" marR="9050" marT="90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0" marR="9050" marT="90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20938265"/>
                  </a:ext>
                </a:extLst>
              </a:tr>
              <a:tr h="32680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4)</a:t>
                      </a:r>
                    </a:p>
                  </a:txBody>
                  <a:tcPr marL="9050" marR="9050" marT="90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k-to 4251</a:t>
                      </a:r>
                    </a:p>
                  </a:txBody>
                  <a:tcPr marL="9050" marR="9050" marT="90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tekuće popravke i održavanje- bilo je neplaniranih izdataka- rad na vodovodnoj mreži 1.500.000 din, opravka</a:t>
                      </a:r>
                    </a:p>
                  </a:txBody>
                  <a:tcPr marL="9050" marR="9050" marT="90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2637741"/>
                  </a:ext>
                </a:extLst>
              </a:tr>
              <a:tr h="326806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0" marR="9050" marT="90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0" marR="9050" marT="90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lifta oko 240.000, krečenje...</a:t>
                      </a:r>
                    </a:p>
                  </a:txBody>
                  <a:tcPr marL="9050" marR="9050" marT="90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0" marR="9050" marT="90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0" marR="9050" marT="90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0" marR="9050" marT="90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0" marR="9050" marT="90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61786927"/>
                  </a:ext>
                </a:extLst>
              </a:tr>
              <a:tr h="32680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5)</a:t>
                      </a:r>
                    </a:p>
                  </a:txBody>
                  <a:tcPr marL="9050" marR="9050" marT="90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k-to 5151</a:t>
                      </a:r>
                    </a:p>
                  </a:txBody>
                  <a:tcPr marL="9050" marR="9050" marT="90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 projekta HINT I EXTREMES su plaćene licence za programe</a:t>
                      </a:r>
                    </a:p>
                  </a:txBody>
                  <a:tcPr marL="9050" marR="9050" marT="90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0" marR="9050" marT="90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0" marR="9050" marT="90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0" marR="9050" marT="90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778435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37507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3B0D488E-48E0-133A-26E1-08F5A8FB275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0481080"/>
              </p:ext>
            </p:extLst>
          </p:nvPr>
        </p:nvGraphicFramePr>
        <p:xfrm>
          <a:off x="395536" y="980728"/>
          <a:ext cx="8291262" cy="4536507"/>
        </p:xfrm>
        <a:graphic>
          <a:graphicData uri="http://schemas.openxmlformats.org/drawingml/2006/table">
            <a:tbl>
              <a:tblPr/>
              <a:tblGrid>
                <a:gridCol w="656252">
                  <a:extLst>
                    <a:ext uri="{9D8B030D-6E8A-4147-A177-3AD203B41FA5}">
                      <a16:colId xmlns:a16="http://schemas.microsoft.com/office/drawing/2014/main" val="2337823310"/>
                    </a:ext>
                  </a:extLst>
                </a:gridCol>
                <a:gridCol w="668405">
                  <a:extLst>
                    <a:ext uri="{9D8B030D-6E8A-4147-A177-3AD203B41FA5}">
                      <a16:colId xmlns:a16="http://schemas.microsoft.com/office/drawing/2014/main" val="3560148350"/>
                    </a:ext>
                  </a:extLst>
                </a:gridCol>
                <a:gridCol w="2688812">
                  <a:extLst>
                    <a:ext uri="{9D8B030D-6E8A-4147-A177-3AD203B41FA5}">
                      <a16:colId xmlns:a16="http://schemas.microsoft.com/office/drawing/2014/main" val="2360363298"/>
                    </a:ext>
                  </a:extLst>
                </a:gridCol>
                <a:gridCol w="1069448">
                  <a:extLst>
                    <a:ext uri="{9D8B030D-6E8A-4147-A177-3AD203B41FA5}">
                      <a16:colId xmlns:a16="http://schemas.microsoft.com/office/drawing/2014/main" val="2563794422"/>
                    </a:ext>
                  </a:extLst>
                </a:gridCol>
                <a:gridCol w="875003">
                  <a:extLst>
                    <a:ext uri="{9D8B030D-6E8A-4147-A177-3AD203B41FA5}">
                      <a16:colId xmlns:a16="http://schemas.microsoft.com/office/drawing/2014/main" val="3508148638"/>
                    </a:ext>
                  </a:extLst>
                </a:gridCol>
                <a:gridCol w="1348963">
                  <a:extLst>
                    <a:ext uri="{9D8B030D-6E8A-4147-A177-3AD203B41FA5}">
                      <a16:colId xmlns:a16="http://schemas.microsoft.com/office/drawing/2014/main" val="973705201"/>
                    </a:ext>
                  </a:extLst>
                </a:gridCol>
                <a:gridCol w="984379">
                  <a:extLst>
                    <a:ext uri="{9D8B030D-6E8A-4147-A177-3AD203B41FA5}">
                      <a16:colId xmlns:a16="http://schemas.microsoft.com/office/drawing/2014/main" val="3014411975"/>
                    </a:ext>
                  </a:extLst>
                </a:gridCol>
              </a:tblGrid>
              <a:tr h="354138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0" marR="9050" marT="90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0" marR="9050" marT="90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NAPOMENE</a:t>
                      </a:r>
                    </a:p>
                  </a:txBody>
                  <a:tcPr marL="9050" marR="9050" marT="90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0" marR="9050" marT="90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0" marR="9050" marT="90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0" marR="9050" marT="90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0" marR="9050" marT="90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07408918"/>
                  </a:ext>
                </a:extLst>
              </a:tr>
              <a:tr h="354138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0" marR="9050" marT="90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0" marR="9050" marT="90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Hemijski fakultet će raspisati tender za zamenu prozora u delu bloka C - Projekat unapredjenja energetske efikasnosti</a:t>
                      </a:r>
                    </a:p>
                  </a:txBody>
                  <a:tcPr marL="9050" marR="9050" marT="90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1154906"/>
                  </a:ext>
                </a:extLst>
              </a:tr>
              <a:tr h="354138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0" marR="9050" marT="90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0" marR="9050" marT="90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Planira se da fakultetski deo iznosi oko 5.000.000 dinara ali se plaćanje očekuje u narednoj godini</a:t>
                      </a:r>
                    </a:p>
                  </a:txBody>
                  <a:tcPr marL="9050" marR="9050" marT="90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0" marR="9050" marT="90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56584292"/>
                  </a:ext>
                </a:extLst>
              </a:tr>
              <a:tr h="354138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0" marR="9050" marT="90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0" marR="9050" marT="90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0" marR="9050" marT="90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0" marR="9050" marT="90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0" marR="9050" marT="90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0" marR="9050" marT="90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0" marR="9050" marT="90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62348203"/>
                  </a:ext>
                </a:extLst>
              </a:tr>
              <a:tr h="354138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0" marR="9050" marT="90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0" marR="9050" marT="90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Zaključno sa zaradama za oktobar 2024. fakultet nije isplaćivao plate iz sopstvenih sredstava, više uplaćena sredstva</a:t>
                      </a:r>
                    </a:p>
                  </a:txBody>
                  <a:tcPr marL="9050" marR="9050" marT="90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8885919"/>
                  </a:ext>
                </a:extLst>
              </a:tr>
              <a:tr h="354138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0" marR="9050" marT="90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0" marR="9050" marT="90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iz budžeta su vraćena. Rebalansom je uradjena korekcija ovih stavki.</a:t>
                      </a:r>
                    </a:p>
                  </a:txBody>
                  <a:tcPr marL="9050" marR="9050" marT="90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0" marR="9050" marT="90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0" marR="9050" marT="90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17973551"/>
                  </a:ext>
                </a:extLst>
              </a:tr>
              <a:tr h="354138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0" marR="9050" marT="90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0" marR="9050" marT="90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0" marR="9050" marT="90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0" marR="9050" marT="90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0" marR="9050" marT="90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0" marR="9050" marT="90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0" marR="9050" marT="90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89338839"/>
                  </a:ext>
                </a:extLst>
              </a:tr>
              <a:tr h="354138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0" marR="9050" marT="90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0" marR="9050" marT="90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Troškovi energetskih usluga su smanjene zato što smo u 2023.dobili dodatna sredstva iz budžeta za ove namene</a:t>
                      </a:r>
                    </a:p>
                  </a:txBody>
                  <a:tcPr marL="9050" marR="9050" marT="90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9837065"/>
                  </a:ext>
                </a:extLst>
              </a:tr>
              <a:tr h="354138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0" marR="9050" marT="90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0" marR="9050" marT="90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koja su iskorišćena za avansne uplate. Dopisom ministarstva je precizirano da bi nakon vraćanja neiskorišćenih sredstava</a:t>
                      </a:r>
                    </a:p>
                  </a:txBody>
                  <a:tcPr marL="9050" marR="9050" marT="90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4925658"/>
                  </a:ext>
                </a:extLst>
              </a:tr>
              <a:tr h="354138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0" marR="9050" marT="90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0" marR="9050" marT="90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za plate u novembru deo bio prenet za pokriće troškova energetskih usluga.</a:t>
                      </a:r>
                    </a:p>
                  </a:txBody>
                  <a:tcPr marL="9050" marR="9050" marT="90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0" marR="9050" marT="90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0" marR="9050" marT="90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24649602"/>
                  </a:ext>
                </a:extLst>
              </a:tr>
              <a:tr h="640989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0" marR="9050" marT="90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0" marR="9050" marT="90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septembru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smo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od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Ministarstva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prosvete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primili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dodatne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uplate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 za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energetske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usluge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4.126.000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dinara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a za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komunalne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usluge</a:t>
                      </a:r>
                      <a:r>
                        <a:rPr lang="sr-Latn-R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1.136.000 dinara.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0" marR="9050" marT="90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0792436"/>
                  </a:ext>
                </a:extLst>
              </a:tr>
              <a:tr h="354138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0" marR="9050" marT="90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0" marR="9050" marT="90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0" marR="9050" marT="90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0" marR="9050" marT="90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0" marR="9050" marT="90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0" marR="9050" marT="90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0" marR="9050" marT="90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579464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52062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E67F33C-FE15-D65C-2F4C-04C049817D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2500" y="0"/>
            <a:ext cx="8199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04389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7695821F-EBB3-61C8-140C-453FF74F2C0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13855950"/>
              </p:ext>
            </p:extLst>
          </p:nvPr>
        </p:nvGraphicFramePr>
        <p:xfrm>
          <a:off x="238125" y="471488"/>
          <a:ext cx="8667750" cy="5915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2" imgW="8667887" imgH="5915025" progId="Excel.Sheet.12">
                  <p:embed/>
                </p:oleObj>
              </mc:Choice>
              <mc:Fallback>
                <p:oleObj name="Worksheet" r:id="rId2" imgW="8667887" imgH="5915025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238125" y="471488"/>
                        <a:ext cx="8667750" cy="59150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248237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6E7F08A2-DD77-5745-6C3B-2A1E4D2F077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9125520"/>
              </p:ext>
            </p:extLst>
          </p:nvPr>
        </p:nvGraphicFramePr>
        <p:xfrm>
          <a:off x="238125" y="1138238"/>
          <a:ext cx="8667750" cy="458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2" imgW="8667887" imgH="4581538" progId="Excel.Sheet.12">
                  <p:embed/>
                </p:oleObj>
              </mc:Choice>
              <mc:Fallback>
                <p:oleObj name="Worksheet" r:id="rId2" imgW="8667887" imgH="4581538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238125" y="1138238"/>
                        <a:ext cx="8667750" cy="4581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027629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D466AC07-AECA-B409-47EE-9113C6340CE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03999546"/>
              </p:ext>
            </p:extLst>
          </p:nvPr>
        </p:nvGraphicFramePr>
        <p:xfrm>
          <a:off x="238125" y="1519238"/>
          <a:ext cx="8667750" cy="3819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2" imgW="8667887" imgH="3819396" progId="Excel.Sheet.12">
                  <p:embed/>
                </p:oleObj>
              </mc:Choice>
              <mc:Fallback>
                <p:oleObj name="Worksheet" r:id="rId2" imgW="8667887" imgH="3819396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238125" y="1519238"/>
                        <a:ext cx="8667750" cy="3819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085448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E17FB2D-2770-7059-4133-C03F6921391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3362" y="847725"/>
            <a:ext cx="8677275" cy="5162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90224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C4F3D34A-918A-7F3E-DCDD-8A290BEDB6A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51070200"/>
              </p:ext>
            </p:extLst>
          </p:nvPr>
        </p:nvGraphicFramePr>
        <p:xfrm>
          <a:off x="238125" y="1328738"/>
          <a:ext cx="8667750" cy="420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2" imgW="8667887" imgH="4200641" progId="Excel.Sheet.12">
                  <p:embed/>
                </p:oleObj>
              </mc:Choice>
              <mc:Fallback>
                <p:oleObj name="Worksheet" r:id="rId2" imgW="8667887" imgH="4200641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238125" y="1328738"/>
                        <a:ext cx="8667750" cy="4200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829027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1934</TotalTime>
  <Words>319</Words>
  <Application>Microsoft Office PowerPoint</Application>
  <PresentationFormat>On-screen Show (4:3)</PresentationFormat>
  <Paragraphs>38</Paragraphs>
  <Slides>10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Office Theme</vt:lpstr>
      <vt:lpstr>Worksheet</vt:lpstr>
      <vt:lpstr>DRUGI REBALANSA FINANSIJSKOG PLANA ZA 2024.GODINU</vt:lpstr>
      <vt:lpstr>RAZLOZI ZA REBALANS FINANSIJSKOG PLANA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PREDLOG FINANSIJSKOG PLANA ZA 2022.GODINU</dc:title>
  <dc:creator>Vesna</dc:creator>
  <cp:lastModifiedBy>Vesna</cp:lastModifiedBy>
  <cp:revision>190</cp:revision>
  <cp:lastPrinted>2024-02-23T11:50:33Z</cp:lastPrinted>
  <dcterms:created xsi:type="dcterms:W3CDTF">2021-12-08T13:27:21Z</dcterms:created>
  <dcterms:modified xsi:type="dcterms:W3CDTF">2024-11-22T13:34:43Z</dcterms:modified>
</cp:coreProperties>
</file>