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0" r:id="rId4"/>
    <p:sldId id="264" r:id="rId5"/>
    <p:sldId id="273" r:id="rId6"/>
    <p:sldId id="265" r:id="rId7"/>
    <p:sldId id="266" r:id="rId8"/>
    <p:sldId id="267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4B8CE-EF4B-43B2-8F81-A9DEBC8B532A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8B70C-5736-4B92-A2D4-B8AB51949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2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8B70C-5736-4B92-A2D4-B8AB519491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7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4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2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8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6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1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0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2A93-0E4E-4FAF-A21B-469DB1E418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8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4.xlsx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2800" dirty="0"/>
              <a:t>DRUGI REBALANSA FINANSIJSKOG PLANA ZA 2024.GODINU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sz="7600" dirty="0">
                <a:solidFill>
                  <a:srgbClr val="C00000"/>
                </a:solidFill>
              </a:rPr>
              <a:t>Univerzitet u Beogradu </a:t>
            </a:r>
          </a:p>
          <a:p>
            <a:r>
              <a:rPr lang="sr-Latn-RS" sz="7600" dirty="0">
                <a:solidFill>
                  <a:srgbClr val="C00000"/>
                </a:solidFill>
              </a:rPr>
              <a:t>Fizički fakultet</a:t>
            </a:r>
          </a:p>
          <a:p>
            <a:endParaRPr lang="sr-Latn-RS" dirty="0">
              <a:solidFill>
                <a:srgbClr val="C00000"/>
              </a:solidFill>
            </a:endParaRPr>
          </a:p>
          <a:p>
            <a:endParaRPr lang="sr-Latn-RS" dirty="0">
              <a:solidFill>
                <a:srgbClr val="C00000"/>
              </a:solidFill>
            </a:endParaRPr>
          </a:p>
          <a:p>
            <a:r>
              <a:rPr lang="sr-Latn-RS" sz="2300" dirty="0">
                <a:solidFill>
                  <a:schemeClr val="tx1"/>
                </a:solidFill>
              </a:rPr>
              <a:t>Beograd</a:t>
            </a:r>
            <a:r>
              <a:rPr lang="sr-Latn-RS" sz="2300">
                <a:solidFill>
                  <a:schemeClr val="tx1"/>
                </a:solidFill>
              </a:rPr>
              <a:t>, 22/11/2024</a:t>
            </a:r>
            <a:endParaRPr lang="sr-Latn-RS" sz="2300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08F3081-ABA1-06B3-D8EF-1B362498A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444982"/>
              </p:ext>
            </p:extLst>
          </p:nvPr>
        </p:nvGraphicFramePr>
        <p:xfrm>
          <a:off x="238125" y="1138238"/>
          <a:ext cx="866775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67887" imgH="4581538" progId="Excel.Sheet.12">
                  <p:embed/>
                </p:oleObj>
              </mc:Choice>
              <mc:Fallback>
                <p:oleObj name="Worksheet" r:id="rId2" imgW="8667887" imgH="45815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" y="1138238"/>
                        <a:ext cx="8667750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283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973A-3D6E-6F19-DD1E-2F852D15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/>
              <a:t>RAZLOZI ZA REBALANS FINANSIJSKOG PLANA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E44F4D-FC5D-5469-D59A-E1351C7BD5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380250"/>
              </p:ext>
            </p:extLst>
          </p:nvPr>
        </p:nvGraphicFramePr>
        <p:xfrm>
          <a:off x="457200" y="1484784"/>
          <a:ext cx="8229599" cy="4248478"/>
        </p:xfrm>
        <a:graphic>
          <a:graphicData uri="http://schemas.openxmlformats.org/drawingml/2006/table">
            <a:tbl>
              <a:tblPr/>
              <a:tblGrid>
                <a:gridCol w="651849">
                  <a:extLst>
                    <a:ext uri="{9D8B030D-6E8A-4147-A177-3AD203B41FA5}">
                      <a16:colId xmlns:a16="http://schemas.microsoft.com/office/drawing/2014/main" val="3389908325"/>
                    </a:ext>
                  </a:extLst>
                </a:gridCol>
                <a:gridCol w="660903">
                  <a:extLst>
                    <a:ext uri="{9D8B030D-6E8A-4147-A177-3AD203B41FA5}">
                      <a16:colId xmlns:a16="http://schemas.microsoft.com/office/drawing/2014/main" val="2507620555"/>
                    </a:ext>
                  </a:extLst>
                </a:gridCol>
                <a:gridCol w="2670772">
                  <a:extLst>
                    <a:ext uri="{9D8B030D-6E8A-4147-A177-3AD203B41FA5}">
                      <a16:colId xmlns:a16="http://schemas.microsoft.com/office/drawing/2014/main" val="4230202722"/>
                    </a:ext>
                  </a:extLst>
                </a:gridCol>
                <a:gridCol w="1059256">
                  <a:extLst>
                    <a:ext uri="{9D8B030D-6E8A-4147-A177-3AD203B41FA5}">
                      <a16:colId xmlns:a16="http://schemas.microsoft.com/office/drawing/2014/main" val="2321977961"/>
                    </a:ext>
                  </a:extLst>
                </a:gridCol>
                <a:gridCol w="869132">
                  <a:extLst>
                    <a:ext uri="{9D8B030D-6E8A-4147-A177-3AD203B41FA5}">
                      <a16:colId xmlns:a16="http://schemas.microsoft.com/office/drawing/2014/main" val="3900299376"/>
                    </a:ext>
                  </a:extLst>
                </a:gridCol>
                <a:gridCol w="1339913">
                  <a:extLst>
                    <a:ext uri="{9D8B030D-6E8A-4147-A177-3AD203B41FA5}">
                      <a16:colId xmlns:a16="http://schemas.microsoft.com/office/drawing/2014/main" val="2177029743"/>
                    </a:ext>
                  </a:extLst>
                </a:gridCol>
                <a:gridCol w="977774">
                  <a:extLst>
                    <a:ext uri="{9D8B030D-6E8A-4147-A177-3AD203B41FA5}">
                      <a16:colId xmlns:a16="http://schemas.microsoft.com/office/drawing/2014/main" val="2380634965"/>
                    </a:ext>
                  </a:extLst>
                </a:gridCol>
              </a:tblGrid>
              <a:tr h="326806">
                <a:tc gridSpan="7"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 bi se plan uskladio sa novim zahtevima na pojedinim pozicijama neophodno je izvršiti korekciju (povećanje/smanjenje)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31397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252625"/>
                  </a:ext>
                </a:extLst>
              </a:tr>
              <a:tr h="326806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Stavke koje su veće od planiranih: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79311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k-to 4233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usluge obrazovanja i usavršavanja zaposlenih-sopstvena sredstva- plaćene su zaostale članarine Društvu fizičara Srbije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043847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kao i kotizacije za zaposlene plaćene sa sredstava projekata Prof.Đurđević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6312311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k-to 4239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ostale opšte usluge- ugovori o delu koji su isplaćivani za poslove koji nisu u sistematizaciji radnih mesta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442370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24383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k-to 4242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usluge obrazovanja, kulture i sporta -prema tumačenju časopisa Obrazovni informator isplate istraživačima za 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829846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projekte Fonda za nauku sa konta 4235 prebačene na konto 4242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860434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izvora sopstvenih sredstava Društvu fizičara je isplaćeno 800.000 za organizovanje takmičenja iz fizike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938265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4)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k-to 4251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tekuće popravke i održavanje- bilo je neplaniranih izdataka- rad na vodovodnoj mreži 1.500.000 din, opravka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637741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lifta oko 240.000, krečenje...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786927"/>
                  </a:ext>
                </a:extLst>
              </a:tr>
              <a:tr h="32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5)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k-to 5151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projekta HINT I EXTREMES su plaćene licence za programe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84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5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0D488E-48E0-133A-26E1-08F5A8FB2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481080"/>
              </p:ext>
            </p:extLst>
          </p:nvPr>
        </p:nvGraphicFramePr>
        <p:xfrm>
          <a:off x="395536" y="980728"/>
          <a:ext cx="8291262" cy="4536507"/>
        </p:xfrm>
        <a:graphic>
          <a:graphicData uri="http://schemas.openxmlformats.org/drawingml/2006/table">
            <a:tbl>
              <a:tblPr/>
              <a:tblGrid>
                <a:gridCol w="656252">
                  <a:extLst>
                    <a:ext uri="{9D8B030D-6E8A-4147-A177-3AD203B41FA5}">
                      <a16:colId xmlns:a16="http://schemas.microsoft.com/office/drawing/2014/main" val="2337823310"/>
                    </a:ext>
                  </a:extLst>
                </a:gridCol>
                <a:gridCol w="668405">
                  <a:extLst>
                    <a:ext uri="{9D8B030D-6E8A-4147-A177-3AD203B41FA5}">
                      <a16:colId xmlns:a16="http://schemas.microsoft.com/office/drawing/2014/main" val="3560148350"/>
                    </a:ext>
                  </a:extLst>
                </a:gridCol>
                <a:gridCol w="2688812">
                  <a:extLst>
                    <a:ext uri="{9D8B030D-6E8A-4147-A177-3AD203B41FA5}">
                      <a16:colId xmlns:a16="http://schemas.microsoft.com/office/drawing/2014/main" val="2360363298"/>
                    </a:ext>
                  </a:extLst>
                </a:gridCol>
                <a:gridCol w="1069448">
                  <a:extLst>
                    <a:ext uri="{9D8B030D-6E8A-4147-A177-3AD203B41FA5}">
                      <a16:colId xmlns:a16="http://schemas.microsoft.com/office/drawing/2014/main" val="2563794422"/>
                    </a:ext>
                  </a:extLst>
                </a:gridCol>
                <a:gridCol w="875003">
                  <a:extLst>
                    <a:ext uri="{9D8B030D-6E8A-4147-A177-3AD203B41FA5}">
                      <a16:colId xmlns:a16="http://schemas.microsoft.com/office/drawing/2014/main" val="3508148638"/>
                    </a:ext>
                  </a:extLst>
                </a:gridCol>
                <a:gridCol w="1348963">
                  <a:extLst>
                    <a:ext uri="{9D8B030D-6E8A-4147-A177-3AD203B41FA5}">
                      <a16:colId xmlns:a16="http://schemas.microsoft.com/office/drawing/2014/main" val="973705201"/>
                    </a:ext>
                  </a:extLst>
                </a:gridCol>
                <a:gridCol w="984379">
                  <a:extLst>
                    <a:ext uri="{9D8B030D-6E8A-4147-A177-3AD203B41FA5}">
                      <a16:colId xmlns:a16="http://schemas.microsoft.com/office/drawing/2014/main" val="3014411975"/>
                    </a:ext>
                  </a:extLst>
                </a:gridCol>
              </a:tblGrid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NAPOMENE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408918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Hemijski fakultet će raspisati tender za zamenu prozora u delu bloka C - Projekat unapredjenja energetske efikasnosti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54906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 se da fakultetski deo iznosi oko 5.000.000 dinara ali se plaćanje očekuje u narednoj godini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584292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2348203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Zaključno sa zaradama za oktobar 2024. fakultet nije isplaćivao plate iz sopstvenih sredstava, više uplaćena sredstva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85919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iz budžeta su vraćena. Rebalansom je uradjena korekcija ovih stavki.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973551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38839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Troškovi energetskih usluga su smanjene zato što smo u 2023.dobili dodatna sredstva iz budžeta za ove namene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837065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koja su iskorišćena za avansne uplate. Dopisom ministarstva je precizirano da bi nakon vraćanja neiskorišćenih sredstava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925658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plate u novembru deo bio prenet za pokriće troškova energetskih usluga.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649602"/>
                  </a:ext>
                </a:extLst>
              </a:tr>
              <a:tr h="6409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septembru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prosvete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primili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dodatne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uplate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za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energetske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usluge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4.126.000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dinara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za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komunalne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usluge</a:t>
                      </a:r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1.136.000 dinara.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792436"/>
                  </a:ext>
                </a:extLst>
              </a:tr>
              <a:tr h="354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94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0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67F33C-FE15-D65C-2F4C-04C049817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00" y="0"/>
            <a:ext cx="819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3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695821F-EBB3-61C8-140C-453FF74F2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855950"/>
              </p:ext>
            </p:extLst>
          </p:nvPr>
        </p:nvGraphicFramePr>
        <p:xfrm>
          <a:off x="238125" y="471488"/>
          <a:ext cx="8667750" cy="591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67887" imgH="5915025" progId="Excel.Sheet.12">
                  <p:embed/>
                </p:oleObj>
              </mc:Choice>
              <mc:Fallback>
                <p:oleObj name="Worksheet" r:id="rId2" imgW="8667887" imgH="5915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" y="471488"/>
                        <a:ext cx="8667750" cy="591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82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E7F08A2-DD77-5745-6C3B-2A1E4D2F07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125520"/>
              </p:ext>
            </p:extLst>
          </p:nvPr>
        </p:nvGraphicFramePr>
        <p:xfrm>
          <a:off x="238125" y="1138238"/>
          <a:ext cx="866775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67887" imgH="4581538" progId="Excel.Sheet.12">
                  <p:embed/>
                </p:oleObj>
              </mc:Choice>
              <mc:Fallback>
                <p:oleObj name="Worksheet" r:id="rId2" imgW="8667887" imgH="45815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" y="1138238"/>
                        <a:ext cx="8667750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276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466AC07-AECA-B409-47EE-9113C6340C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999546"/>
              </p:ext>
            </p:extLst>
          </p:nvPr>
        </p:nvGraphicFramePr>
        <p:xfrm>
          <a:off x="238125" y="1519238"/>
          <a:ext cx="86677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67887" imgH="3819396" progId="Excel.Sheet.12">
                  <p:embed/>
                </p:oleObj>
              </mc:Choice>
              <mc:Fallback>
                <p:oleObj name="Worksheet" r:id="rId2" imgW="8667887" imgH="38193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" y="1519238"/>
                        <a:ext cx="8667750" cy="381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54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17FB2D-2770-7059-4133-C03F69213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847725"/>
            <a:ext cx="8677275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2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4F3D34A-918A-7F3E-DCDD-8A290BEDB6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070200"/>
              </p:ext>
            </p:extLst>
          </p:nvPr>
        </p:nvGraphicFramePr>
        <p:xfrm>
          <a:off x="238125" y="1328738"/>
          <a:ext cx="8667750" cy="42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67887" imgH="4200641" progId="Excel.Sheet.12">
                  <p:embed/>
                </p:oleObj>
              </mc:Choice>
              <mc:Fallback>
                <p:oleObj name="Worksheet" r:id="rId2" imgW="8667887" imgH="42006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" y="1328738"/>
                        <a:ext cx="8667750" cy="420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90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319</Words>
  <Application>Microsoft Office PowerPoint</Application>
  <PresentationFormat>On-screen Show (4:3)</PresentationFormat>
  <Paragraphs>38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Worksheet</vt:lpstr>
      <vt:lpstr>DRUGI REBALANSA FINANSIJSKOG PLANA ZA 2024.GODINU</vt:lpstr>
      <vt:lpstr>RAZLOZI ZA REBALANS FINANSIJSKOG PLANA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PREDLOG FINANSIJSKOG PLANA ZA 2022.GODINU</dc:title>
  <dc:creator>Vesna</dc:creator>
  <cp:lastModifiedBy>Vesna</cp:lastModifiedBy>
  <cp:revision>190</cp:revision>
  <cp:lastPrinted>2024-02-23T11:50:33Z</cp:lastPrinted>
  <dcterms:created xsi:type="dcterms:W3CDTF">2021-12-08T13:27:21Z</dcterms:created>
  <dcterms:modified xsi:type="dcterms:W3CDTF">2024-11-22T13:34:43Z</dcterms:modified>
</cp:coreProperties>
</file>